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93C0F-7B63-4772-98E8-129FD1D60E15}" type="datetimeFigureOut">
              <a:rPr lang="pl-PL" smtClean="0"/>
              <a:t>2020-04-28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DDE483-C454-4939-845C-9235F5A3CB08}" type="slidenum">
              <a:rPr lang="pl-PL" smtClean="0"/>
              <a:t>‹#›</a:t>
            </a:fld>
            <a:endParaRPr lang="pl-PL"/>
          </a:p>
        </p:txBody>
      </p:sp>
    </p:spTree>
    <p:extLst>
      <p:ext uri="{BB962C8B-B14F-4D97-AF65-F5344CB8AC3E}">
        <p14:creationId xmlns:p14="http://schemas.microsoft.com/office/powerpoint/2010/main" val="28523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8DC5D5F-2AFF-4E12-8DE9-084227AA176C}" type="slidenum">
              <a:rPr lang="pl-PL" smtClean="0"/>
              <a:t>8</a:t>
            </a:fld>
            <a:endParaRPr lang="pl-PL"/>
          </a:p>
        </p:txBody>
      </p:sp>
    </p:spTree>
    <p:extLst>
      <p:ext uri="{BB962C8B-B14F-4D97-AF65-F5344CB8AC3E}">
        <p14:creationId xmlns:p14="http://schemas.microsoft.com/office/powerpoint/2010/main" val="231834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1E9F2FD-B79C-43DB-9569-8CC9C670FD41}" type="datetimeFigureOut">
              <a:rPr lang="pl-PL" smtClean="0"/>
              <a:t>2020-04-28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313149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1E9F2FD-B79C-43DB-9569-8CC9C670FD41}" type="datetimeFigureOut">
              <a:rPr lang="pl-PL" smtClean="0"/>
              <a:t>2020-04-28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86246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1E9F2FD-B79C-43DB-9569-8CC9C670FD41}" type="datetimeFigureOut">
              <a:rPr lang="pl-PL" smtClean="0"/>
              <a:t>2020-04-28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155690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1E9F2FD-B79C-43DB-9569-8CC9C670FD41}" type="datetimeFigureOut">
              <a:rPr lang="pl-PL" smtClean="0"/>
              <a:t>2020-04-28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302189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1E9F2FD-B79C-43DB-9569-8CC9C670FD41}" type="datetimeFigureOut">
              <a:rPr lang="pl-PL" smtClean="0"/>
              <a:t>2020-04-28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92039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1E9F2FD-B79C-43DB-9569-8CC9C670FD41}" type="datetimeFigureOut">
              <a:rPr lang="pl-PL" smtClean="0"/>
              <a:t>2020-04-28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296159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1E9F2FD-B79C-43DB-9569-8CC9C670FD41}" type="datetimeFigureOut">
              <a:rPr lang="pl-PL" smtClean="0"/>
              <a:t>2020-04-28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162822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1E9F2FD-B79C-43DB-9569-8CC9C670FD41}" type="datetimeFigureOut">
              <a:rPr lang="pl-PL" smtClean="0"/>
              <a:t>2020-04-28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390558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1E9F2FD-B79C-43DB-9569-8CC9C670FD41}" type="datetimeFigureOut">
              <a:rPr lang="pl-PL" smtClean="0"/>
              <a:t>2020-04-28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80182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1E9F2FD-B79C-43DB-9569-8CC9C670FD41}" type="datetimeFigureOut">
              <a:rPr lang="pl-PL" smtClean="0"/>
              <a:t>2020-04-28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427756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1E9F2FD-B79C-43DB-9569-8CC9C670FD41}" type="datetimeFigureOut">
              <a:rPr lang="pl-PL" smtClean="0"/>
              <a:t>2020-04-28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59127A9-3E54-40DA-B744-87E9B028EF46}" type="slidenum">
              <a:rPr lang="pl-PL" smtClean="0"/>
              <a:t>‹#›</a:t>
            </a:fld>
            <a:endParaRPr lang="pl-PL"/>
          </a:p>
        </p:txBody>
      </p:sp>
    </p:spTree>
    <p:extLst>
      <p:ext uri="{BB962C8B-B14F-4D97-AF65-F5344CB8AC3E}">
        <p14:creationId xmlns:p14="http://schemas.microsoft.com/office/powerpoint/2010/main" val="125342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E9F2FD-B79C-43DB-9569-8CC9C670FD41}" type="datetimeFigureOut">
              <a:rPr lang="pl-PL" smtClean="0"/>
              <a:t>2020-04-28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27A9-3E54-40DA-B744-87E9B028EF46}" type="slidenum">
              <a:rPr lang="pl-PL" smtClean="0"/>
              <a:t>‹#›</a:t>
            </a:fld>
            <a:endParaRPr lang="pl-PL"/>
          </a:p>
        </p:txBody>
      </p:sp>
    </p:spTree>
    <p:extLst>
      <p:ext uri="{BB962C8B-B14F-4D97-AF65-F5344CB8AC3E}">
        <p14:creationId xmlns:p14="http://schemas.microsoft.com/office/powerpoint/2010/main" val="230933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18" Type="http://schemas.openxmlformats.org/officeDocument/2006/relationships/image" Target="../media/image37.jpeg"/><Relationship Id="rId26" Type="http://schemas.openxmlformats.org/officeDocument/2006/relationships/image" Target="../media/image45.jpeg"/><Relationship Id="rId3" Type="http://schemas.openxmlformats.org/officeDocument/2006/relationships/image" Target="../media/image22.jpeg"/><Relationship Id="rId21" Type="http://schemas.openxmlformats.org/officeDocument/2006/relationships/image" Target="../media/image40.jpeg"/><Relationship Id="rId7" Type="http://schemas.openxmlformats.org/officeDocument/2006/relationships/image" Target="../media/image26.jpeg"/><Relationship Id="rId12" Type="http://schemas.openxmlformats.org/officeDocument/2006/relationships/image" Target="../media/image31.jpeg"/><Relationship Id="rId17" Type="http://schemas.openxmlformats.org/officeDocument/2006/relationships/image" Target="../media/image36.jpeg"/><Relationship Id="rId25" Type="http://schemas.openxmlformats.org/officeDocument/2006/relationships/image" Target="../media/image44.jpeg"/><Relationship Id="rId2" Type="http://schemas.openxmlformats.org/officeDocument/2006/relationships/image" Target="../media/image21.jpeg"/><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24" Type="http://schemas.openxmlformats.org/officeDocument/2006/relationships/image" Target="../media/image43.jpeg"/><Relationship Id="rId5" Type="http://schemas.openxmlformats.org/officeDocument/2006/relationships/image" Target="../media/image24.jpeg"/><Relationship Id="rId15" Type="http://schemas.openxmlformats.org/officeDocument/2006/relationships/image" Target="../media/image34.jpeg"/><Relationship Id="rId23" Type="http://schemas.openxmlformats.org/officeDocument/2006/relationships/image" Target="../media/image42.jpeg"/><Relationship Id="rId28" Type="http://schemas.openxmlformats.org/officeDocument/2006/relationships/image" Target="../media/image47.png"/><Relationship Id="rId10" Type="http://schemas.openxmlformats.org/officeDocument/2006/relationships/image" Target="../media/image29.jpeg"/><Relationship Id="rId19" Type="http://schemas.openxmlformats.org/officeDocument/2006/relationships/image" Target="../media/image38.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jpeg"/><Relationship Id="rId27"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hyperlink" Target="https://dzieje.pl/aktualnosci/konstytucja-3-maja-najwazniejsza-z-konstytucji" TargetMode="External"/><Relationship Id="rId2" Type="http://schemas.openxmlformats.org/officeDocument/2006/relationships/hyperlink" Target="https://pl.wikipedia.org/wiki/Konstytucja_3_maja" TargetMode="External"/><Relationship Id="rId1" Type="http://schemas.openxmlformats.org/officeDocument/2006/relationships/slideLayout" Target="../slideLayouts/slideLayout2.xml"/><Relationship Id="rId6" Type="http://schemas.openxmlformats.org/officeDocument/2006/relationships/hyperlink" Target="https://www.youtube.com/watch?v=-GBAolHelHs" TargetMode="External"/><Relationship Id="rId5" Type="http://schemas.openxmlformats.org/officeDocument/2006/relationships/hyperlink" Target="https://www.youtube.com/watch?v=TOr4TiBNQGE" TargetMode="External"/><Relationship Id="rId4" Type="http://schemas.openxmlformats.org/officeDocument/2006/relationships/hyperlink" Target="https://wiadomosci.onet.pl/kraj/konstytucja-3-maja-historia-zalozenia-data-powstania/dyjj5f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268760"/>
            <a:ext cx="7772400" cy="1470025"/>
          </a:xfrm>
        </p:spPr>
        <p:txBody>
          <a:bodyPr/>
          <a:lstStyle/>
          <a:p>
            <a:r>
              <a:rPr lang="pl-PL"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Święto 3 Maja - 229. rocznica uchwalenia Konstytucji</a:t>
            </a:r>
            <a:endParaRPr lang="pl-PL"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2636912"/>
            <a:ext cx="58229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17900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196752"/>
            <a:ext cx="8229600" cy="4525963"/>
          </a:xfrm>
        </p:spPr>
        <p:txBody>
          <a:bodyPr>
            <a:normAutofit fontScale="85000" lnSpcReduction="10000"/>
          </a:bodyPr>
          <a:lstStyle/>
          <a:p>
            <a:pPr marL="0" indent="0">
              <a:buNone/>
            </a:pPr>
            <a:r>
              <a:rPr lang="pl-PL" b="1" dirty="0">
                <a:latin typeface="Gabriola" panose="04040605051002020D02" pitchFamily="82" charset="0"/>
              </a:rPr>
              <a:t>Konstytucja stanowiła symbol dążenia do odrodzenia narodowego przez cały okres zaborów. Odniesienia do Konstytucji 3 Maja znajdowały się w Konstytucji Księstwa Warszawskiego. W 1815 r. nadając Konstytucję Królestwu Polskiemu sam car Aleksander I sugerował, że odwołuje się do ustawy z 3 maja 1791 r.</a:t>
            </a:r>
          </a:p>
          <a:p>
            <a:pPr marL="0" indent="0">
              <a:buNone/>
            </a:pPr>
            <a:r>
              <a:rPr lang="pl-PL" b="1" dirty="0" smtClean="0">
                <a:latin typeface="Gabriola" panose="04040605051002020D02" pitchFamily="82" charset="0"/>
              </a:rPr>
              <a:t>Wraz </a:t>
            </a:r>
            <a:r>
              <a:rPr lang="pl-PL" b="1" dirty="0">
                <a:latin typeface="Gabriola" panose="04040605051002020D02" pitchFamily="82" charset="0"/>
              </a:rPr>
              <a:t>z odchodzeniem w przeszłość świadków epoki Konstytucja stawała się mitem dla żyjących pod zaborami. W 32. rocznicę jej uchwalenia piętnastoletni uczeń gimnazjum wileńskiego napisał na tablicy „Vivat Konstytucja 3 maja!”. Jego koledzy dopisali niżej: „Jak słodkie wspomnienie dla nas rodaków, lecz nie masz kto by się o nią upomniał”. To wydarzenie było początkiem prześladowań wileńskiej młodzieży.</a:t>
            </a:r>
          </a:p>
        </p:txBody>
      </p:sp>
    </p:spTree>
    <p:extLst>
      <p:ext uri="{BB962C8B-B14F-4D97-AF65-F5344CB8AC3E}">
        <p14:creationId xmlns:p14="http://schemas.microsoft.com/office/powerpoint/2010/main" val="3748133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8507" y="3933056"/>
            <a:ext cx="3106078" cy="2071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4" name="Prostokąt 3"/>
          <p:cNvSpPr/>
          <p:nvPr/>
        </p:nvSpPr>
        <p:spPr>
          <a:xfrm>
            <a:off x="323528" y="980728"/>
            <a:ext cx="8496944" cy="2677656"/>
          </a:xfrm>
          <a:prstGeom prst="rect">
            <a:avLst/>
          </a:prstGeom>
        </p:spPr>
        <p:txBody>
          <a:bodyPr wrap="square">
            <a:spAutoFit/>
          </a:bodyPr>
          <a:lstStyle/>
          <a:p>
            <a:pPr algn="just"/>
            <a:r>
              <a:rPr lang="pl-PL" sz="2800" b="1" dirty="0">
                <a:latin typeface="Gabriola" panose="04040605051002020D02" pitchFamily="82" charset="0"/>
              </a:rPr>
              <a:t>Dziewiętnastowieczne poglądy na Konstytucję streścić można słowami jednego z działaczy emigracji po powstaniu listopadowym Janusza Woronicza: „Ustawa 3 maja nie zdołała odwrócić już rozbiorów, uratować niepodległości narodu, uratowała go wszakże pod względem wewnętrznej naprawy, uratowała od wiecznej zakały. Z zapałem powitał ją cały naród i po dziś dzień jest ona jedynym węzłem rozszarpanej Polski”.</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933055"/>
            <a:ext cx="3096344" cy="2060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312" y="4218379"/>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9308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3"/>
                                        </p:tgtEl>
                                        <p:attrNameLst>
                                          <p:attrName>style.visibility</p:attrName>
                                        </p:attrNameLst>
                                      </p:cBhvr>
                                      <p:to>
                                        <p:strVal val="visible"/>
                                      </p:to>
                                    </p:set>
                                    <p:anim calcmode="lin" valueType="num">
                                      <p:cBhvr additive="base">
                                        <p:cTn id="18" dur="500" fill="hold"/>
                                        <p:tgtEl>
                                          <p:spTgt spid="2053"/>
                                        </p:tgtEl>
                                        <p:attrNameLst>
                                          <p:attrName>ppt_x</p:attrName>
                                        </p:attrNameLst>
                                      </p:cBhvr>
                                      <p:tavLst>
                                        <p:tav tm="0">
                                          <p:val>
                                            <p:strVal val="#ppt_x"/>
                                          </p:val>
                                        </p:tav>
                                        <p:tav tm="100000">
                                          <p:val>
                                            <p:strVal val="#ppt_x"/>
                                          </p:val>
                                        </p:tav>
                                      </p:tavLst>
                                    </p:anim>
                                    <p:anim calcmode="lin" valueType="num">
                                      <p:cBhvr additive="base">
                                        <p:cTn id="19"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039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eresa\Desktop\historia\received_320452830289119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3712">
            <a:off x="2244715" y="-69209"/>
            <a:ext cx="2441872" cy="3260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5" name="Picture 3" descr="C:\Users\Teresa\Desktop\historia\received_161003355315509.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14" t="50000" r="18423"/>
          <a:stretch/>
        </p:blipFill>
        <p:spPr bwMode="auto">
          <a:xfrm rot="867990">
            <a:off x="6962483" y="-84682"/>
            <a:ext cx="2208876" cy="2659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7" name="Picture 5" descr="C:\Users\Teresa\Desktop\historia\received_22302326565258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168" y="-59579"/>
            <a:ext cx="2383912" cy="31785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0" name="Picture 8" descr="C:\Users\Teresa\Desktop\historia\received_257351438775813.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77309">
            <a:off x="2035796" y="3420196"/>
            <a:ext cx="2617315" cy="3489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3" name="Picture 11" descr="C:\Users\Teresa\Desktop\historia\received_631289340756359.jpeg"/>
          <p:cNvPicPr>
            <a:picLocks noChangeAspect="1" noChangeArrowheads="1"/>
          </p:cNvPicPr>
          <p:nvPr/>
        </p:nvPicPr>
        <p:blipFill rotWithShape="1">
          <a:blip r:embed="rId6">
            <a:extLst>
              <a:ext uri="{28A0092B-C50C-407E-A947-70E740481C1C}">
                <a14:useLocalDpi xmlns:a14="http://schemas.microsoft.com/office/drawing/2010/main" val="0"/>
              </a:ext>
            </a:extLst>
          </a:blip>
          <a:srcRect l="27594" r="37919"/>
          <a:stretch/>
        </p:blipFill>
        <p:spPr bwMode="auto">
          <a:xfrm>
            <a:off x="5004048" y="-91916"/>
            <a:ext cx="2088231" cy="30652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6" name="Picture 14" descr="C:\Users\Teresa\Desktop\historia\received_976615682756852.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1" y="3305328"/>
            <a:ext cx="2691570" cy="35887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1" name="Picture 19" descr="C:\Users\Teresa\Desktop\historia\received_957725574630043.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52471">
            <a:off x="3408886" y="997626"/>
            <a:ext cx="2124234" cy="3776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7" name="Picture 25" descr="C:\Users\Teresa\Desktop\historia\received_213752536746410.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40426">
            <a:off x="7362803" y="4359910"/>
            <a:ext cx="1968046" cy="27443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100" name="Picture 2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26" y="4320323"/>
            <a:ext cx="2070622" cy="27608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4" name="Picture 22" descr="C:\Users\Teresa\Desktop\historia\received_333550580939101.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93310" y="2274121"/>
            <a:ext cx="2550690" cy="22639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8" name="Picture 16" descr="C:\Users\Teresa\Desktop\historia\received_1568631063305613.jpe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626222">
            <a:off x="8848" y="2397604"/>
            <a:ext cx="2244170" cy="2992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8" name="Picture 26" descr="C:\Users\Teresa\Desktop\historia\received_220773196011320.jpe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29072" y="2863026"/>
            <a:ext cx="2067173" cy="2756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9" name="Picture 27" descr="C:\Users\Teresa\Desktop\historia\received_575386956517337.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0856158">
            <a:off x="6067115" y="3162245"/>
            <a:ext cx="2050327" cy="36450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7" name="Picture 15" descr="C:\Users\Teresa\Desktop\historia\received_2725632944226680.jpe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7064" r="43981"/>
          <a:stretch/>
        </p:blipFill>
        <p:spPr bwMode="auto">
          <a:xfrm rot="524046">
            <a:off x="533893" y="0"/>
            <a:ext cx="1992095" cy="34828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5" name="Picture 23" descr="C:\Users\Teresa\Desktop\historia\received_528798384738397.jpe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08104" y="734317"/>
            <a:ext cx="1968601" cy="29695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1" name="Picture 9" descr="C:\Users\Teresa\Desktop\historia\received_541190980123975.jpe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77379" y="3524816"/>
            <a:ext cx="2453338" cy="3272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9" name="Picture 17" descr="C:\Users\Teresa\Desktop\historia\received_2645873008979152.jpe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29072" y="3606621"/>
            <a:ext cx="2338872" cy="31184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2" name="Picture 10" descr="C:\Users\Teresa\Desktop\historia\received_541251270136075.jpe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7214" t="31799" r="19189"/>
          <a:stretch/>
        </p:blipFill>
        <p:spPr bwMode="auto">
          <a:xfrm>
            <a:off x="7018502" y="2808659"/>
            <a:ext cx="2598866" cy="37223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8" name="Picture 6" descr="C:\Users\Teresa\Desktop\historia\received_225507302007507.jpe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20031" y="-318424"/>
            <a:ext cx="2839018" cy="37853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4" name="Picture 12" descr="C:\Users\Teresa\Desktop\historia\received_687105085451949.png"/>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4540"/>
          <a:stretch/>
        </p:blipFill>
        <p:spPr bwMode="auto">
          <a:xfrm rot="511236">
            <a:off x="5285679" y="2929574"/>
            <a:ext cx="1837726" cy="3118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102" name="Picture 30" descr="C:\Users\Teresa\Downloads\IMG_20200425_090542.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63055">
            <a:off x="115034" y="3697670"/>
            <a:ext cx="2324086" cy="30993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3" name="Picture 21" descr="C:\Users\Teresa\Desktop\historia\received_230697754804957.jpe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27142"/>
          <a:stretch/>
        </p:blipFill>
        <p:spPr bwMode="auto">
          <a:xfrm rot="477509">
            <a:off x="4010820" y="1349417"/>
            <a:ext cx="2311383" cy="29938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9" name="Picture 7" descr="C:\Users\Teresa\Desktop\historia\received_231827017895327.jpe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357771">
            <a:off x="703223" y="1456602"/>
            <a:ext cx="2234020" cy="2978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5" name="Picture 13" descr="C:\Users\Teresa\Desktop\historia\received_976392276124921.jpe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36276" y="3606865"/>
            <a:ext cx="1775515" cy="31314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6" name="Picture 24" descr="C:\Users\Teresa\Desktop\historia\received_544215356282685.jpe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1015" r="13462"/>
          <a:stretch/>
        </p:blipFill>
        <p:spPr bwMode="auto">
          <a:xfrm rot="410484">
            <a:off x="7033942" y="-126812"/>
            <a:ext cx="2245484" cy="3064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0" name="Picture 18" descr="C:\Users\Teresa\Desktop\historia\received_918309561937497.jpeg"/>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24942" r="8935"/>
          <a:stretch/>
        </p:blipFill>
        <p:spPr bwMode="auto">
          <a:xfrm rot="577714">
            <a:off x="4498063" y="3647790"/>
            <a:ext cx="2150434" cy="31510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Prostokąt 3"/>
          <p:cNvSpPr/>
          <p:nvPr/>
        </p:nvSpPr>
        <p:spPr>
          <a:xfrm>
            <a:off x="2753555" y="2967335"/>
            <a:ext cx="3636894" cy="923330"/>
          </a:xfrm>
          <a:prstGeom prst="rect">
            <a:avLst/>
          </a:prstGeom>
          <a:noFill/>
        </p:spPr>
        <p:txBody>
          <a:bodyPr wrap="none" lIns="91440" tIns="45720" rIns="91440" bIns="45720">
            <a:spAutoFit/>
          </a:bodyPr>
          <a:lstStyle/>
          <a:p>
            <a:pPr algn="ctr"/>
            <a:r>
              <a:rPr lang="pl-PL"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Pamiętamy!</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103" name="Picture 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694407" y="4134317"/>
            <a:ext cx="1944687" cy="2590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92" name="Picture 20" descr="C:\Users\Teresa\Desktop\historia\received_226526341781594.jpe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439608">
            <a:off x="6690343" y="2648867"/>
            <a:ext cx="2134430" cy="2845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138335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0"/>
                                        </p:tgtEl>
                                        <p:attrNameLst>
                                          <p:attrName>style.visibility</p:attrName>
                                        </p:attrNameLst>
                                      </p:cBhvr>
                                      <p:to>
                                        <p:strVal val="visible"/>
                                      </p:to>
                                    </p:set>
                                    <p:animEffect transition="in" filter="fade">
                                      <p:cBhvr>
                                        <p:cTn id="7" dur="500"/>
                                        <p:tgtEl>
                                          <p:spTgt spid="3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7"/>
                                        </p:tgtEl>
                                        <p:attrNameLst>
                                          <p:attrName>style.visibility</p:attrName>
                                        </p:attrNameLst>
                                      </p:cBhvr>
                                      <p:to>
                                        <p:strVal val="visible"/>
                                      </p:to>
                                    </p:set>
                                    <p:animEffect transition="in" filter="fade">
                                      <p:cBhvr>
                                        <p:cTn id="17" dur="500"/>
                                        <p:tgtEl>
                                          <p:spTgt spid="30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8"/>
                                        </p:tgtEl>
                                        <p:attrNameLst>
                                          <p:attrName>style.visibility</p:attrName>
                                        </p:attrNameLst>
                                      </p:cBhvr>
                                      <p:to>
                                        <p:strVal val="visible"/>
                                      </p:to>
                                    </p:set>
                                    <p:animEffect transition="in" filter="fade">
                                      <p:cBhvr>
                                        <p:cTn id="27" dur="500"/>
                                        <p:tgtEl>
                                          <p:spTgt spid="30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500"/>
                                        <p:tgtEl>
                                          <p:spTgt spid="308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fade">
                                      <p:cBhvr>
                                        <p:cTn id="37" dur="500"/>
                                        <p:tgtEl>
                                          <p:spTgt spid="308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94"/>
                                        </p:tgtEl>
                                        <p:attrNameLst>
                                          <p:attrName>style.visibility</p:attrName>
                                        </p:attrNameLst>
                                      </p:cBhvr>
                                      <p:to>
                                        <p:strVal val="visible"/>
                                      </p:to>
                                    </p:set>
                                    <p:animEffect transition="in" filter="fade">
                                      <p:cBhvr>
                                        <p:cTn id="42" dur="500"/>
                                        <p:tgtEl>
                                          <p:spTgt spid="309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fade">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6"/>
                                        </p:tgtEl>
                                        <p:attrNameLst>
                                          <p:attrName>style.visibility</p:attrName>
                                        </p:attrNameLst>
                                      </p:cBhvr>
                                      <p:to>
                                        <p:strVal val="visible"/>
                                      </p:to>
                                    </p:set>
                                    <p:animEffect transition="in" filter="fade">
                                      <p:cBhvr>
                                        <p:cTn id="52" dur="500"/>
                                        <p:tgtEl>
                                          <p:spTgt spid="30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91"/>
                                        </p:tgtEl>
                                        <p:attrNameLst>
                                          <p:attrName>style.visibility</p:attrName>
                                        </p:attrNameLst>
                                      </p:cBhvr>
                                      <p:to>
                                        <p:strVal val="visible"/>
                                      </p:to>
                                    </p:set>
                                    <p:animEffect transition="in" filter="fade">
                                      <p:cBhvr>
                                        <p:cTn id="57" dur="500"/>
                                        <p:tgtEl>
                                          <p:spTgt spid="309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98"/>
                                        </p:tgtEl>
                                        <p:attrNameLst>
                                          <p:attrName>style.visibility</p:attrName>
                                        </p:attrNameLst>
                                      </p:cBhvr>
                                      <p:to>
                                        <p:strVal val="visible"/>
                                      </p:to>
                                    </p:set>
                                    <p:animEffect transition="in" filter="fade">
                                      <p:cBhvr>
                                        <p:cTn id="62" dur="500"/>
                                        <p:tgtEl>
                                          <p:spTgt spid="309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99"/>
                                        </p:tgtEl>
                                        <p:attrNameLst>
                                          <p:attrName>style.visibility</p:attrName>
                                        </p:attrNameLst>
                                      </p:cBhvr>
                                      <p:to>
                                        <p:strVal val="visible"/>
                                      </p:to>
                                    </p:set>
                                    <p:animEffect transition="in" filter="fade">
                                      <p:cBhvr>
                                        <p:cTn id="67" dur="500"/>
                                        <p:tgtEl>
                                          <p:spTgt spid="309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87"/>
                                        </p:tgtEl>
                                        <p:attrNameLst>
                                          <p:attrName>style.visibility</p:attrName>
                                        </p:attrNameLst>
                                      </p:cBhvr>
                                      <p:to>
                                        <p:strVal val="visible"/>
                                      </p:to>
                                    </p:set>
                                    <p:animEffect transition="in" filter="fade">
                                      <p:cBhvr>
                                        <p:cTn id="72" dur="500"/>
                                        <p:tgtEl>
                                          <p:spTgt spid="308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95"/>
                                        </p:tgtEl>
                                        <p:attrNameLst>
                                          <p:attrName>style.visibility</p:attrName>
                                        </p:attrNameLst>
                                      </p:cBhvr>
                                      <p:to>
                                        <p:strVal val="visible"/>
                                      </p:to>
                                    </p:set>
                                    <p:animEffect transition="in" filter="fade">
                                      <p:cBhvr>
                                        <p:cTn id="77" dur="500"/>
                                        <p:tgtEl>
                                          <p:spTgt spid="309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81"/>
                                        </p:tgtEl>
                                        <p:attrNameLst>
                                          <p:attrName>style.visibility</p:attrName>
                                        </p:attrNameLst>
                                      </p:cBhvr>
                                      <p:to>
                                        <p:strVal val="visible"/>
                                      </p:to>
                                    </p:set>
                                    <p:animEffect transition="in" filter="fade">
                                      <p:cBhvr>
                                        <p:cTn id="82" dur="500"/>
                                        <p:tgtEl>
                                          <p:spTgt spid="308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089"/>
                                        </p:tgtEl>
                                        <p:attrNameLst>
                                          <p:attrName>style.visibility</p:attrName>
                                        </p:attrNameLst>
                                      </p:cBhvr>
                                      <p:to>
                                        <p:strVal val="visible"/>
                                      </p:to>
                                    </p:set>
                                    <p:animEffect transition="in" filter="fade">
                                      <p:cBhvr>
                                        <p:cTn id="87" dur="500"/>
                                        <p:tgtEl>
                                          <p:spTgt spid="308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082"/>
                                        </p:tgtEl>
                                        <p:attrNameLst>
                                          <p:attrName>style.visibility</p:attrName>
                                        </p:attrNameLst>
                                      </p:cBhvr>
                                      <p:to>
                                        <p:strVal val="visible"/>
                                      </p:to>
                                    </p:set>
                                    <p:animEffect transition="in" filter="fade">
                                      <p:cBhvr>
                                        <p:cTn id="92" dur="500"/>
                                        <p:tgtEl>
                                          <p:spTgt spid="308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78"/>
                                        </p:tgtEl>
                                        <p:attrNameLst>
                                          <p:attrName>style.visibility</p:attrName>
                                        </p:attrNameLst>
                                      </p:cBhvr>
                                      <p:to>
                                        <p:strVal val="visible"/>
                                      </p:to>
                                    </p:set>
                                    <p:animEffect transition="in" filter="fade">
                                      <p:cBhvr>
                                        <p:cTn id="97" dur="500"/>
                                        <p:tgtEl>
                                          <p:spTgt spid="307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084"/>
                                        </p:tgtEl>
                                        <p:attrNameLst>
                                          <p:attrName>style.visibility</p:attrName>
                                        </p:attrNameLst>
                                      </p:cBhvr>
                                      <p:to>
                                        <p:strVal val="visible"/>
                                      </p:to>
                                    </p:set>
                                    <p:animEffect transition="in" filter="fade">
                                      <p:cBhvr>
                                        <p:cTn id="102" dur="500"/>
                                        <p:tgtEl>
                                          <p:spTgt spid="30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102"/>
                                        </p:tgtEl>
                                        <p:attrNameLst>
                                          <p:attrName>style.visibility</p:attrName>
                                        </p:attrNameLst>
                                      </p:cBhvr>
                                      <p:to>
                                        <p:strVal val="visible"/>
                                      </p:to>
                                    </p:set>
                                    <p:animEffect transition="in" filter="fade">
                                      <p:cBhvr>
                                        <p:cTn id="107" dur="500"/>
                                        <p:tgtEl>
                                          <p:spTgt spid="310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093"/>
                                        </p:tgtEl>
                                        <p:attrNameLst>
                                          <p:attrName>style.visibility</p:attrName>
                                        </p:attrNameLst>
                                      </p:cBhvr>
                                      <p:to>
                                        <p:strVal val="visible"/>
                                      </p:to>
                                    </p:set>
                                    <p:animEffect transition="in" filter="fade">
                                      <p:cBhvr>
                                        <p:cTn id="112" dur="500"/>
                                        <p:tgtEl>
                                          <p:spTgt spid="309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079"/>
                                        </p:tgtEl>
                                        <p:attrNameLst>
                                          <p:attrName>style.visibility</p:attrName>
                                        </p:attrNameLst>
                                      </p:cBhvr>
                                      <p:to>
                                        <p:strVal val="visible"/>
                                      </p:to>
                                    </p:set>
                                    <p:animEffect transition="in" filter="fade">
                                      <p:cBhvr>
                                        <p:cTn id="117" dur="500"/>
                                        <p:tgtEl>
                                          <p:spTgt spid="307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085"/>
                                        </p:tgtEl>
                                        <p:attrNameLst>
                                          <p:attrName>style.visibility</p:attrName>
                                        </p:attrNameLst>
                                      </p:cBhvr>
                                      <p:to>
                                        <p:strVal val="visible"/>
                                      </p:to>
                                    </p:set>
                                    <p:animEffect transition="in" filter="fade">
                                      <p:cBhvr>
                                        <p:cTn id="122" dur="500"/>
                                        <p:tgtEl>
                                          <p:spTgt spid="308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096"/>
                                        </p:tgtEl>
                                        <p:attrNameLst>
                                          <p:attrName>style.visibility</p:attrName>
                                        </p:attrNameLst>
                                      </p:cBhvr>
                                      <p:to>
                                        <p:strVal val="visible"/>
                                      </p:to>
                                    </p:set>
                                    <p:animEffect transition="in" filter="fade">
                                      <p:cBhvr>
                                        <p:cTn id="127" dur="500"/>
                                        <p:tgtEl>
                                          <p:spTgt spid="309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103"/>
                                        </p:tgtEl>
                                        <p:attrNameLst>
                                          <p:attrName>style.visibility</p:attrName>
                                        </p:attrNameLst>
                                      </p:cBhvr>
                                      <p:to>
                                        <p:strVal val="visible"/>
                                      </p:to>
                                    </p:set>
                                    <p:animEffect transition="in" filter="fade">
                                      <p:cBhvr>
                                        <p:cTn id="132" dur="500"/>
                                        <p:tgtEl>
                                          <p:spTgt spid="310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090"/>
                                        </p:tgtEl>
                                        <p:attrNameLst>
                                          <p:attrName>style.visibility</p:attrName>
                                        </p:attrNameLst>
                                      </p:cBhvr>
                                      <p:to>
                                        <p:strVal val="visible"/>
                                      </p:to>
                                    </p:set>
                                    <p:animEffect transition="in" filter="fade">
                                      <p:cBhvr>
                                        <p:cTn id="137" dur="500"/>
                                        <p:tgtEl>
                                          <p:spTgt spid="309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092"/>
                                        </p:tgtEl>
                                        <p:attrNameLst>
                                          <p:attrName>style.visibility</p:attrName>
                                        </p:attrNameLst>
                                      </p:cBhvr>
                                      <p:to>
                                        <p:strVal val="visible"/>
                                      </p:to>
                                    </p:set>
                                    <p:animEffect transition="in" filter="fade">
                                      <p:cBhvr>
                                        <p:cTn id="142" dur="500"/>
                                        <p:tgtEl>
                                          <p:spTgt spid="3092"/>
                                        </p:tgtEl>
                                      </p:cBhvr>
                                    </p:animEffec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4">
                                            <p:txEl>
                                              <p:pRg st="0" end="0"/>
                                            </p:txEl>
                                          </p:spTgt>
                                        </p:tgtEl>
                                        <p:attrNameLst>
                                          <p:attrName>style.visibility</p:attrName>
                                        </p:attrNameLst>
                                      </p:cBhvr>
                                      <p:to>
                                        <p:strVal val="visible"/>
                                      </p:to>
                                    </p:set>
                                    <p:animEffect transition="in" filter="fade">
                                      <p:cBhvr>
                                        <p:cTn id="147" dur="1000"/>
                                        <p:tgtEl>
                                          <p:spTgt spid="4">
                                            <p:txEl>
                                              <p:pRg st="0" end="0"/>
                                            </p:txEl>
                                          </p:spTgt>
                                        </p:tgtEl>
                                      </p:cBhvr>
                                    </p:animEffect>
                                    <p:anim calcmode="lin" valueType="num">
                                      <p:cBhvr>
                                        <p:cTn id="1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latin typeface="Gabriola" panose="04040605051002020D02" pitchFamily="82" charset="0"/>
              </a:rPr>
              <a:t>Bibliografia</a:t>
            </a:r>
            <a:endParaRPr lang="pl-PL" b="1" dirty="0">
              <a:latin typeface="Gabriola" panose="04040605051002020D02" pitchFamily="82" charset="0"/>
            </a:endParaRPr>
          </a:p>
        </p:txBody>
      </p:sp>
      <p:sp>
        <p:nvSpPr>
          <p:cNvPr id="3" name="Symbol zastępczy zawartości 2"/>
          <p:cNvSpPr>
            <a:spLocks noGrp="1"/>
          </p:cNvSpPr>
          <p:nvPr>
            <p:ph idx="1"/>
          </p:nvPr>
        </p:nvSpPr>
        <p:spPr/>
        <p:txBody>
          <a:bodyPr>
            <a:normAutofit/>
          </a:bodyPr>
          <a:lstStyle/>
          <a:p>
            <a:r>
              <a:rPr lang="pl-PL" b="1" dirty="0">
                <a:latin typeface="Gabriola" panose="04040605051002020D02" pitchFamily="82" charset="0"/>
                <a:hlinkClick r:id="rId2"/>
              </a:rPr>
              <a:t>https://</a:t>
            </a:r>
            <a:r>
              <a:rPr lang="pl-PL" b="1" dirty="0" smtClean="0">
                <a:latin typeface="Gabriola" panose="04040605051002020D02" pitchFamily="82" charset="0"/>
                <a:hlinkClick r:id="rId2"/>
              </a:rPr>
              <a:t>pl.wikipedia.org/wiki/Konstytucja_3_maja</a:t>
            </a:r>
            <a:endParaRPr lang="pl-PL" b="1" dirty="0">
              <a:latin typeface="Gabriola" panose="04040605051002020D02" pitchFamily="82" charset="0"/>
            </a:endParaRPr>
          </a:p>
          <a:p>
            <a:r>
              <a:rPr lang="pl-PL" b="1" dirty="0">
                <a:latin typeface="Gabriola" panose="04040605051002020D02" pitchFamily="82" charset="0"/>
                <a:hlinkClick r:id="rId3"/>
              </a:rPr>
              <a:t>https://</a:t>
            </a:r>
            <a:r>
              <a:rPr lang="pl-PL" b="1" dirty="0" smtClean="0">
                <a:latin typeface="Gabriola" panose="04040605051002020D02" pitchFamily="82" charset="0"/>
                <a:hlinkClick r:id="rId3"/>
              </a:rPr>
              <a:t>dzieje.pl/aktualnosci/konstytucja-3-maja-najwazniejsza-z-konstytucji</a:t>
            </a:r>
            <a:endParaRPr lang="pl-PL" b="1" dirty="0" smtClean="0">
              <a:latin typeface="Gabriola" panose="04040605051002020D02" pitchFamily="82" charset="0"/>
            </a:endParaRPr>
          </a:p>
          <a:p>
            <a:r>
              <a:rPr lang="pl-PL" b="1" dirty="0">
                <a:latin typeface="Gabriola" panose="04040605051002020D02" pitchFamily="82" charset="0"/>
                <a:hlinkClick r:id="rId4"/>
              </a:rPr>
              <a:t>https://</a:t>
            </a:r>
            <a:r>
              <a:rPr lang="pl-PL" b="1" dirty="0" smtClean="0">
                <a:latin typeface="Gabriola" panose="04040605051002020D02" pitchFamily="82" charset="0"/>
                <a:hlinkClick r:id="rId4"/>
              </a:rPr>
              <a:t>wiadomosci.onet.pl/kraj/konstytucja-3-maja-historia-zalozenia-data-powstania/dyjj5fd</a:t>
            </a:r>
            <a:endParaRPr lang="pl-PL" b="1" dirty="0" smtClean="0">
              <a:latin typeface="Gabriola" panose="04040605051002020D02" pitchFamily="82" charset="0"/>
            </a:endParaRPr>
          </a:p>
          <a:p>
            <a:r>
              <a:rPr lang="pl-PL" b="1" dirty="0">
                <a:latin typeface="Gabriola" panose="04040605051002020D02" pitchFamily="82" charset="0"/>
                <a:hlinkClick r:id="rId5"/>
              </a:rPr>
              <a:t>https://</a:t>
            </a:r>
            <a:r>
              <a:rPr lang="pl-PL" b="1" dirty="0" smtClean="0">
                <a:latin typeface="Gabriola" panose="04040605051002020D02" pitchFamily="82" charset="0"/>
                <a:hlinkClick r:id="rId5"/>
              </a:rPr>
              <a:t>www.youtube.com/watch?v=TOr4TiBNQGE</a:t>
            </a:r>
            <a:endParaRPr lang="pl-PL" b="1" dirty="0" smtClean="0">
              <a:latin typeface="Gabriola" panose="04040605051002020D02" pitchFamily="82" charset="0"/>
            </a:endParaRPr>
          </a:p>
          <a:p>
            <a:r>
              <a:rPr lang="pl-PL" b="1" dirty="0">
                <a:latin typeface="Gabriola" panose="04040605051002020D02" pitchFamily="82" charset="0"/>
                <a:hlinkClick r:id="rId6"/>
              </a:rPr>
              <a:t>https://www.youtube.com/watch?v=-</a:t>
            </a:r>
            <a:r>
              <a:rPr lang="pl-PL" b="1" dirty="0" smtClean="0">
                <a:latin typeface="Gabriola" panose="04040605051002020D02" pitchFamily="82" charset="0"/>
                <a:hlinkClick r:id="rId6"/>
              </a:rPr>
              <a:t>GBAolHelHs</a:t>
            </a:r>
            <a:endParaRPr lang="pl-PL" b="1" dirty="0" smtClean="0">
              <a:latin typeface="Gabriola" panose="04040605051002020D02" pitchFamily="82" charset="0"/>
            </a:endParaRPr>
          </a:p>
          <a:p>
            <a:endParaRPr lang="pl-PL" dirty="0"/>
          </a:p>
        </p:txBody>
      </p:sp>
    </p:spTree>
    <p:extLst>
      <p:ext uri="{BB962C8B-B14F-4D97-AF65-F5344CB8AC3E}">
        <p14:creationId xmlns:p14="http://schemas.microsoft.com/office/powerpoint/2010/main" val="3264287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060848"/>
            <a:ext cx="8229600" cy="3989040"/>
          </a:xfrm>
        </p:spPr>
        <p:txBody>
          <a:bodyPr>
            <a:normAutofit/>
          </a:bodyPr>
          <a:lstStyle/>
          <a:p>
            <a:pPr marL="0" indent="0" algn="ctr">
              <a:buNone/>
            </a:pPr>
            <a:r>
              <a:rPr lang="pl-PL" sz="2800" b="1" dirty="0" smtClean="0">
                <a:latin typeface="Gabriola" panose="04040605051002020D02" pitchFamily="82" charset="0"/>
              </a:rPr>
              <a:t>,,Konstytucja 3 maja to akt niezwykły – świadectwo mądrości, przenikliwości i patriotyzmu jej twórców, pomnikiem polskiej myśli prawniczej, polskiej myśli demokratycznej i polskiego parlamentaryzmu oraz wielkim dorobkiem Polski, na którym "później wzorowały się inne państwa Europy i inne państwa świata".’’~~ Andrzej Duda</a:t>
            </a:r>
          </a:p>
          <a:p>
            <a:endParaRPr lang="pl-PL" b="1" dirty="0"/>
          </a:p>
        </p:txBody>
      </p:sp>
    </p:spTree>
    <p:extLst>
      <p:ext uri="{BB962C8B-B14F-4D97-AF65-F5344CB8AC3E}">
        <p14:creationId xmlns:p14="http://schemas.microsoft.com/office/powerpoint/2010/main" val="1243123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29600" cy="6336704"/>
          </a:xfrm>
        </p:spPr>
        <p:txBody>
          <a:bodyPr>
            <a:normAutofit fontScale="85000" lnSpcReduction="10000"/>
          </a:bodyPr>
          <a:lstStyle/>
          <a:p>
            <a:pPr marL="0" indent="0" algn="just">
              <a:buNone/>
            </a:pPr>
            <a:r>
              <a:rPr lang="pl-PL" b="1" dirty="0" smtClean="0">
                <a:latin typeface="Gabriola" panose="04040605051002020D02" pitchFamily="82" charset="0"/>
              </a:rPr>
              <a:t>229 lat temu Sejm Czteroletni po burzliwej debacie przyjął przez aklamację ustawę rządową, która przeszła do historii jako Konstytucja 3 Maja. Była drugą na świecie i pierwszą w Europie ustawą regulującą organizację władz państwowych, prawa i obowiązki obywateli.</a:t>
            </a:r>
          </a:p>
          <a:p>
            <a:endParaRPr lang="pl-PL" b="1" dirty="0" smtClean="0">
              <a:latin typeface="Gabriola" panose="04040605051002020D02" pitchFamily="82" charset="0"/>
            </a:endParaRPr>
          </a:p>
          <a:p>
            <a:endParaRPr lang="pl-PL" b="1" dirty="0" smtClean="0">
              <a:latin typeface="Gabriola" panose="04040605051002020D02" pitchFamily="82" charset="0"/>
            </a:endParaRPr>
          </a:p>
          <a:p>
            <a:endParaRPr lang="pl-PL" b="1" dirty="0" smtClean="0">
              <a:latin typeface="Gabriola" panose="04040605051002020D02" pitchFamily="82" charset="0"/>
            </a:endParaRPr>
          </a:p>
          <a:p>
            <a:endParaRPr lang="pl-PL" b="1" dirty="0" smtClean="0">
              <a:latin typeface="Gabriola" panose="04040605051002020D02" pitchFamily="82" charset="0"/>
            </a:endParaRPr>
          </a:p>
          <a:p>
            <a:endParaRPr lang="pl-PL" b="1" dirty="0" smtClean="0">
              <a:latin typeface="Gabriola" panose="04040605051002020D02" pitchFamily="82" charset="0"/>
            </a:endParaRPr>
          </a:p>
          <a:p>
            <a:endParaRPr lang="pl-PL" b="1" dirty="0" smtClean="0">
              <a:latin typeface="Gabriola" panose="04040605051002020D02" pitchFamily="82" charset="0"/>
            </a:endParaRPr>
          </a:p>
          <a:p>
            <a:endParaRPr lang="pl-PL" b="1" dirty="0" smtClean="0">
              <a:latin typeface="Gabriola" panose="04040605051002020D02" pitchFamily="82" charset="0"/>
            </a:endParaRPr>
          </a:p>
          <a:p>
            <a:pPr marL="0" indent="0" algn="just">
              <a:buNone/>
            </a:pPr>
            <a:r>
              <a:rPr lang="pl-PL" b="1" dirty="0" smtClean="0">
                <a:latin typeface="Gabriola" panose="04040605051002020D02" pitchFamily="82" charset="0"/>
              </a:rPr>
              <a:t>Według historyka prof. Henryka Samsonowicza, Konstytucja 3 Maja stanowi ważny element pamięci zbiorowej, bez której żadna wspólnota istnieć nie może. Jego zdaniem, Polska odzyskiwała niepodległość trzykrotnie: właśnie 3 maja 1791 r. oraz 11 listopada 1918 r. i 4 czerwca 1989 r.</a:t>
            </a:r>
          </a:p>
          <a:p>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550" y="2266950"/>
            <a:ext cx="338931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7473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548680"/>
            <a:ext cx="5256584" cy="6048672"/>
          </a:xfrm>
        </p:spPr>
        <p:txBody>
          <a:bodyPr>
            <a:normAutofit fontScale="92500" lnSpcReduction="20000"/>
          </a:bodyPr>
          <a:lstStyle/>
          <a:p>
            <a:pPr marL="0" indent="0" algn="just">
              <a:buNone/>
            </a:pPr>
            <a:r>
              <a:rPr lang="pl-PL" b="1" dirty="0" smtClean="0">
                <a:latin typeface="Gabriola" panose="04040605051002020D02" pitchFamily="82" charset="0"/>
              </a:rPr>
              <a:t>Projekt Konstytucji 3 maja powstał dzięki współpracy króla Stanisława Augusta Poniatowskiego ze stronnictwem patriotycznym, skupiającym dużą grupę posłów na sejm. Celem ustawy rządowej miało być ratowanie Rzeczypospolitej, której terytorium zostało uszczuplone w wyniku           I rozbioru przeprowadzonego przez Prusy, Austrię i Rosję w 1772 roku. Głównymi autorami Konstytucji 3 maja byli: wspomniany król Stanisław August Poniatowski, Ignacy Potocki oraz Hugo Kołłątaj. Co ciekawe, ustawę z 3 maja poprzedziły dwie ustawy z tego roku, które stanowiły integralną część Konstytucji. </a:t>
            </a:r>
          </a:p>
          <a:p>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04664"/>
            <a:ext cx="18351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503" y="4077072"/>
            <a:ext cx="1835150"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472" y="2204864"/>
            <a:ext cx="236537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5402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Vertic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wipe(down)">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29600" cy="4525963"/>
          </a:xfrm>
        </p:spPr>
        <p:txBody>
          <a:bodyPr>
            <a:normAutofit/>
          </a:bodyPr>
          <a:lstStyle/>
          <a:p>
            <a:pPr marL="0" indent="0" algn="just">
              <a:buNone/>
            </a:pPr>
            <a:r>
              <a:rPr lang="pl-PL" sz="2800" b="1" dirty="0" smtClean="0">
                <a:latin typeface="Gabriola" panose="04040605051002020D02" pitchFamily="82" charset="0"/>
              </a:rPr>
              <a:t>„Przebieg sesji, rozpoczętej około południa, był wyreżyserowany. Na początku odczytano odpowiednio spreparowane depesze dyplomatyczne ukazujące zmieniającą się na niekorzyść Rzeczypospolitej koniunkturę relacji międzynarodowych. Sejmującym podsuwano niejako wniosek, że w tej sytuacji bezpieczeństwo państwu zapewnić może tylko jego wzmocnienie przez uchwalenie nowej formy rządu. Na polecenie króla odczytano jej projekt. Wzbudził on wiele głosów sprzeciwu" – pisze prof. Piotr Ugniewski w artykule „Jak uchwalono Konstytucję 3 Maja” .</a:t>
            </a:r>
          </a:p>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09120"/>
            <a:ext cx="248126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2" y="4280519"/>
            <a:ext cx="3341687"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455" y="4509120"/>
            <a:ext cx="2511425"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26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ipe(down)">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wipe(down)">
                                      <p:cBhvr>
                                        <p:cTn id="19" dur="500"/>
                                        <p:tgtEl>
                                          <p:spTgt spid="410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additive="base">
                                        <p:cTn id="24" dur="500" fill="hold"/>
                                        <p:tgtEl>
                                          <p:spTgt spid="4099"/>
                                        </p:tgtEl>
                                        <p:attrNameLst>
                                          <p:attrName>ppt_x</p:attrName>
                                        </p:attrNameLst>
                                      </p:cBhvr>
                                      <p:tavLst>
                                        <p:tav tm="0">
                                          <p:val>
                                            <p:strVal val="#ppt_x"/>
                                          </p:val>
                                        </p:tav>
                                        <p:tav tm="100000">
                                          <p:val>
                                            <p:strVal val="#ppt_x"/>
                                          </p:val>
                                        </p:tav>
                                      </p:tavLst>
                                    </p:anim>
                                    <p:anim calcmode="lin" valueType="num">
                                      <p:cBhvr additive="base">
                                        <p:cTn id="25"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844824"/>
            <a:ext cx="8229600" cy="4525963"/>
          </a:xfrm>
        </p:spPr>
        <p:txBody>
          <a:bodyPr/>
          <a:lstStyle/>
          <a:p>
            <a:pPr marL="0" indent="0" algn="just">
              <a:buNone/>
            </a:pPr>
            <a:r>
              <a:rPr lang="pl-PL" b="1" dirty="0">
                <a:latin typeface="Gabriola" panose="04040605051002020D02" pitchFamily="82" charset="0"/>
              </a:rPr>
              <a:t>Jak pisze Szyndler, w trakcie obrad Sejmu przeciwnikom reform grożono śmiercią, a posła kaliskiego Jana Suchorzewskiego kopano. Między innymi zastraszeniu posłów opozycji - tłumaczy historyk - służyć miało wyprowadzenie rankiem 3 maja z koszar oddziałów gwardii pieszej koronnej i obstawienie nimi Zamku Królewskiego, gdzie odbywały się obrady nad konstytucją.</a:t>
            </a:r>
          </a:p>
        </p:txBody>
      </p:sp>
    </p:spTree>
    <p:extLst>
      <p:ext uri="{BB962C8B-B14F-4D97-AF65-F5344CB8AC3E}">
        <p14:creationId xmlns:p14="http://schemas.microsoft.com/office/powerpoint/2010/main" val="2484279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5976664" cy="5904656"/>
          </a:xfrm>
        </p:spPr>
        <p:txBody>
          <a:bodyPr>
            <a:normAutofit lnSpcReduction="10000"/>
          </a:bodyPr>
          <a:lstStyle/>
          <a:p>
            <a:pPr marL="0" indent="0" algn="just">
              <a:buNone/>
            </a:pPr>
            <a:r>
              <a:rPr lang="pl-PL" b="1" dirty="0">
                <a:latin typeface="Gabriola" panose="04040605051002020D02" pitchFamily="82" charset="0"/>
              </a:rPr>
              <a:t>Konstytucja 3 maja została przyjęta podstępem i w warunkach zamachu stanu. </a:t>
            </a:r>
            <a:r>
              <a:rPr lang="pl-PL" b="1" dirty="0" smtClean="0">
                <a:latin typeface="Gabriola" panose="04040605051002020D02" pitchFamily="82" charset="0"/>
              </a:rPr>
              <a:t>W </a:t>
            </a:r>
            <a:r>
              <a:rPr lang="pl-PL" b="1" dirty="0">
                <a:latin typeface="Gabriola" panose="04040605051002020D02" pitchFamily="82" charset="0"/>
              </a:rPr>
              <a:t>trakcie prac Sejmu Czteroletniego wielu posłów, którzy byli stronnikami państw rozbiorowych (Rosji, Prus czy Austrii) sprzeciwiało się ustawie, jednak król Stanisław Poniatowski wraz ze swoimi współpracownikami uciekli się do fortelu. Idealną okazją do podstępu był dzień 3 maja 1791 roku, kiedy to wielu przeciwników konstytucji nie powróciło jeszcze z Wielkanocnego urlopu, bowiem obrady początkowo planowane były na piąty dzień maja.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144" y="404663"/>
            <a:ext cx="1466850"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33" y="1700808"/>
            <a:ext cx="1326222" cy="2228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1772" y="2996952"/>
            <a:ext cx="1326222" cy="2175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033" y="4424900"/>
            <a:ext cx="1326222" cy="21643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811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500"/>
                                        <p:tgtEl>
                                          <p:spTgt spid="7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fade">
                                      <p:cBhvr>
                                        <p:cTn id="2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04664"/>
            <a:ext cx="8229600" cy="3384376"/>
          </a:xfrm>
        </p:spPr>
        <p:txBody>
          <a:bodyPr>
            <a:noAutofit/>
          </a:bodyPr>
          <a:lstStyle/>
          <a:p>
            <a:pPr marL="0" indent="0" algn="just">
              <a:buNone/>
            </a:pPr>
            <a:r>
              <a:rPr lang="pl-PL" sz="2300" b="1" dirty="0">
                <a:latin typeface="Gabriola" panose="04040605051002020D02" pitchFamily="82" charset="0"/>
              </a:rPr>
              <a:t>Rankiem 3 maja 1791 r. po otwarciu obrad sejmowych odczytano odpowiednio dobrane depesze dyplomatyczne wskazujące, że Polsce grozi kolejny rozbiór. Ignacy Potocki zwrócił się do króla: „abyś nam odkrył widoki swoje ku ratowaniu ojczyzny”. Poniatowski odparł, że jest nim uchwalenie wielkiej reformy. Natychmiast przegłosowano uchwalenie Ustawy Rządowej. Król zaprzysiągł konstytucję: „Przysięgłem Bogu, żałować tego nie będę</a:t>
            </a:r>
            <a:r>
              <a:rPr lang="pl-PL" sz="2300" b="1" dirty="0" smtClean="0">
                <a:latin typeface="Gabriola" panose="04040605051002020D02" pitchFamily="82" charset="0"/>
              </a:rPr>
              <a:t>”.</a:t>
            </a:r>
          </a:p>
          <a:p>
            <a:pPr marL="0" indent="0" algn="just">
              <a:buNone/>
            </a:pPr>
            <a:endParaRPr lang="pl-PL" sz="2300" b="1" dirty="0">
              <a:latin typeface="Gabriola" panose="04040605051002020D02" pitchFamily="82" charset="0"/>
            </a:endParaRPr>
          </a:p>
          <a:p>
            <a:pPr marL="0" indent="0" algn="just">
              <a:buNone/>
            </a:pPr>
            <a:endParaRPr lang="pl-PL" sz="2300" b="1" dirty="0" smtClean="0">
              <a:latin typeface="Gabriola" panose="04040605051002020D02" pitchFamily="82" charset="0"/>
            </a:endParaRPr>
          </a:p>
          <a:p>
            <a:pPr marL="0" indent="0" algn="just">
              <a:buNone/>
            </a:pPr>
            <a:endParaRPr lang="pl-PL" sz="2300" b="1" dirty="0">
              <a:latin typeface="Gabriola" panose="04040605051002020D02" pitchFamily="82" charset="0"/>
            </a:endParaRPr>
          </a:p>
          <a:p>
            <a:pPr marL="0" indent="0" algn="just">
              <a:buNone/>
            </a:pPr>
            <a:endParaRPr lang="pl-PL" sz="2300" b="1" dirty="0" smtClean="0">
              <a:latin typeface="Gabriola" panose="04040605051002020D02" pitchFamily="82" charset="0"/>
            </a:endParaRPr>
          </a:p>
          <a:p>
            <a:pPr marL="0" indent="0" algn="just">
              <a:buNone/>
            </a:pPr>
            <a:endParaRPr lang="pl-PL" sz="2300" b="1" dirty="0">
              <a:latin typeface="Gabriola" panose="04040605051002020D02" pitchFamily="82" charset="0"/>
            </a:endParaRPr>
          </a:p>
          <a:p>
            <a:pPr marL="0" indent="0" algn="just">
              <a:buNone/>
            </a:pPr>
            <a:r>
              <a:rPr lang="pl-PL" sz="2300" b="1" dirty="0" smtClean="0">
                <a:latin typeface="Gabriola" panose="04040605051002020D02" pitchFamily="82" charset="0"/>
              </a:rPr>
              <a:t>W </a:t>
            </a:r>
            <a:r>
              <a:rPr lang="pl-PL" sz="2300" b="1" dirty="0">
                <a:latin typeface="Gabriola" panose="04040605051002020D02" pitchFamily="82" charset="0"/>
              </a:rPr>
              <a:t>tym samym czasie przed Zamkiem Królewskim obstawionym przez dowodzone przez księcia Józefa Poniatowskiego oddziały garnizonu warszawskiego gromadził się rozentuzjazmowany tłum. Wśród niego wieczorem do pobliskiej katedry św. Jana przeszli posłowie na czele z marszałkiem Stanisławem Małachowskim, aby zaprzysiąc nową ustawę. Król do katedry z uwagi na bezpieczeństwo udał się łączącym ją z Zamkiem bezpośrednim przejściem.</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999" y="2348880"/>
            <a:ext cx="3454594" cy="1943209"/>
          </a:xfrm>
          <a:prstGeom prst="roundRect">
            <a:avLst>
              <a:gd name="adj" fmla="val 3637"/>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713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wipe(down)">
                                      <p:cBhvr>
                                        <p:cTn id="2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08912" cy="3960440"/>
          </a:xfrm>
        </p:spPr>
        <p:txBody>
          <a:bodyPr>
            <a:normAutofit fontScale="92500" lnSpcReduction="20000"/>
          </a:bodyPr>
          <a:lstStyle/>
          <a:p>
            <a:pPr marL="0" indent="0" algn="just">
              <a:buNone/>
            </a:pPr>
            <a:r>
              <a:rPr lang="pl-PL" b="1" dirty="0">
                <a:latin typeface="Gabriola" panose="04040605051002020D02" pitchFamily="82" charset="0"/>
              </a:rPr>
              <a:t>Rok po uchwaleniu Konstytucji Sejm Wielki wciąż obradował, uchwalając kolejne ustawy budujące nowy ustrój. 3 maja 1792 r. król w sąsiedztwie Łazienek wmurował kamień węgielny pod budowę Świątyni Opatrzności Bożej, mającej być wotum za uchwalenie Konstytucji. W trakcie uroczystości rozszalała się wichura, co przyjęto za złą wróżbę. W tym samym czasie na kresach Rzeczypospolitej w miasteczku Targowica zbierali się magnaci dążący wraz z Katarzyną II do obalenia nowego ustroju. Kilka miesięcy później przejęli władzę, unieważniając większość ustaw Sejmu Wielkiego. Był to zarazem moment rozpoczynający ostateczny upadek Rzeczpospolitej.</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772717"/>
            <a:ext cx="1927530" cy="1445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72717"/>
            <a:ext cx="20955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7119" y="4331264"/>
            <a:ext cx="2952328" cy="22545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78926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878</Words>
  <Application>Microsoft Office PowerPoint</Application>
  <PresentationFormat>Pokaz na ekranie (4:3)</PresentationFormat>
  <Paragraphs>34</Paragraphs>
  <Slides>14</Slides>
  <Notes>1</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Święto 3 Maja - 229. rocznica uchwalenia Konstytucji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Święto 3 Maja - 229. rocznica uchwalenia Konstytucji</dc:title>
  <dc:creator>Agatka</dc:creator>
  <cp:lastModifiedBy>Agatka</cp:lastModifiedBy>
  <cp:revision>12</cp:revision>
  <dcterms:created xsi:type="dcterms:W3CDTF">2020-04-28T10:02:30Z</dcterms:created>
  <dcterms:modified xsi:type="dcterms:W3CDTF">2020-04-28T10:25:30Z</dcterms:modified>
</cp:coreProperties>
</file>